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44" r:id="rId2"/>
    <p:sldId id="346" r:id="rId3"/>
    <p:sldId id="345" r:id="rId4"/>
    <p:sldId id="350" r:id="rId5"/>
    <p:sldId id="357" r:id="rId6"/>
    <p:sldId id="352" r:id="rId7"/>
    <p:sldId id="353" r:id="rId8"/>
    <p:sldId id="354" r:id="rId9"/>
    <p:sldId id="358" r:id="rId10"/>
    <p:sldId id="347" r:id="rId11"/>
    <p:sldId id="359" r:id="rId12"/>
    <p:sldId id="323" r:id="rId13"/>
    <p:sldId id="332" r:id="rId14"/>
    <p:sldId id="333" r:id="rId15"/>
    <p:sldId id="334" r:id="rId16"/>
    <p:sldId id="335" r:id="rId17"/>
    <p:sldId id="336" r:id="rId18"/>
    <p:sldId id="337" r:id="rId19"/>
    <p:sldId id="339" r:id="rId20"/>
    <p:sldId id="340" r:id="rId21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0066"/>
    <a:srgbClr val="FFCC66"/>
    <a:srgbClr val="EBDDC3"/>
    <a:srgbClr val="006600"/>
    <a:srgbClr val="0033CC"/>
    <a:srgbClr val="D60093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1" autoAdjust="0"/>
    <p:restoredTop sz="94585" autoAdjust="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F8C7-5550-47A5-B50C-2FFF9C14A97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8AB4-095F-464D-8137-EC701B3C564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35EB-92C2-4BC4-BC02-070D916A1FEB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0D25-DE47-43E9-8173-1E61449FF92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E98C-AE4C-4C97-9FDB-B6FF01990438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BFDD-99BF-4084-A729-EC7FD984A3E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1587-5F96-42B4-8F09-F249B13A49D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77E2-157C-4FBF-AA62-F071905407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FEA84-3B90-4B27-A7CC-603675FA892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D490-83BE-49B9-A143-98A41146D2D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C964-1D5C-4920-864D-4AF22BB5FD7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135EB-92C2-4BC4-BC02-070D916A1FEB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randomBar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35789;&#29260;&#21517;.ppt" TargetMode="External"/><Relationship Id="rId2" Type="http://schemas.openxmlformats.org/officeDocument/2006/relationships/hyperlink" Target="1.pp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../../panchengdong/Local%20Settings/Temporary%20Internet%20Files/Content.IE5/HBJP5QIZ/&#26391;&#35829;.ppt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Documents%20and%20Settings\JDCH\My%20Documents\&#29579;&#24426;\&#27700;&#35843;&#27468;&#22836;\cjhyy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Documents%20and%20Settings\JDCH\My%20Documents\&#12298;&#27700;&#35843;&#27468;&#22836;&#12299;&#8212;&#8212;&#29579;&#24426;\&#28180;&#33311;&#21809;&#26202;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23850" y="1916113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z="10000" b="1" smtClean="0">
                <a:solidFill>
                  <a:srgbClr val="CC0066"/>
                </a:solidFill>
                <a:ea typeface="黑体" pitchFamily="2" charset="-122"/>
              </a:rPr>
              <a:t>   </a:t>
            </a:r>
            <a:r>
              <a:rPr lang="zh-CN" altLang="en-US" sz="10000" b="1" smtClean="0">
                <a:solidFill>
                  <a:srgbClr val="FF0000"/>
                </a:solidFill>
                <a:ea typeface="黑体" pitchFamily="2" charset="-122"/>
              </a:rPr>
              <a:t>水 调 歌 头</a:t>
            </a:r>
            <a:r>
              <a:rPr lang="zh-CN" altLang="en-US" sz="9600" b="1" i="1" smtClean="0">
                <a:solidFill>
                  <a:srgbClr val="CC0066"/>
                </a:solidFill>
                <a:ea typeface="黑体" pitchFamily="2" charset="-122"/>
              </a:rPr>
              <a:t> </a:t>
            </a:r>
            <a:endParaRPr lang="zh-CN" altLang="en-US" sz="9600" b="1" i="1" smtClean="0">
              <a:solidFill>
                <a:srgbClr val="CC0066"/>
              </a:solidFill>
              <a:ea typeface="黑体" pitchFamily="2" charset="-122"/>
              <a:hlinkClick r:id="rId2" action="ppaction://hlinkpres?slideindex=1&amp;slidetitle=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124200" y="3941763"/>
            <a:ext cx="2819400" cy="1392237"/>
          </a:xfrm>
        </p:spPr>
        <p:txBody>
          <a:bodyPr/>
          <a:lstStyle/>
          <a:p>
            <a:pPr eaLnBrk="1" hangingPunct="1"/>
            <a:r>
              <a:rPr lang="zh-CN" altLang="en-US" sz="6000" smtClean="0">
                <a:solidFill>
                  <a:srgbClr val="FF0000"/>
                </a:solidFill>
                <a:ea typeface="黑体" pitchFamily="2" charset="-122"/>
              </a:rPr>
              <a:t>苏  轼</a:t>
            </a:r>
          </a:p>
        </p:txBody>
      </p:sp>
      <p:pic>
        <p:nvPicPr>
          <p:cNvPr id="2052" name="Picture 4" descr="ZW_015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4400" y="6248400"/>
            <a:ext cx="3048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utoUpdateAnimBg="0"/>
      <p:bldP spid="10342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179388" y="703263"/>
            <a:ext cx="54006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 b="0">
                <a:solidFill>
                  <a:srgbClr val="0033CC"/>
                </a:solidFill>
              </a:rPr>
              <a:t>一、词的上、下两阙主要写的是什么？两者之间有什么联系？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114300" y="2640013"/>
            <a:ext cx="5419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0">
                <a:solidFill>
                  <a:srgbClr val="0033CC"/>
                </a:solidFill>
              </a:rPr>
              <a:t>二、作者对人生的感悟体现在哪些词句上？</a:t>
            </a: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179388" y="4618038"/>
            <a:ext cx="4968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 b="0">
                <a:solidFill>
                  <a:srgbClr val="0033CC"/>
                </a:solidFill>
              </a:rPr>
              <a:t>三、这首词的主题是什么？</a:t>
            </a: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5508625" y="722313"/>
            <a:ext cx="36353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0">
                <a:solidFill>
                  <a:srgbClr val="D60093"/>
                </a:solidFill>
              </a:rPr>
              <a:t>上阙：望月（写景）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2400" b="0">
                <a:solidFill>
                  <a:srgbClr val="D60093"/>
                </a:solidFill>
              </a:rPr>
              <a:t>下阙：怀人（抒情）</a:t>
            </a:r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8277225" y="506413"/>
            <a:ext cx="5492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0">
                <a:solidFill>
                  <a:schemeClr val="hlink"/>
                </a:solidFill>
              </a:rPr>
              <a:t>情景交融</a:t>
            </a:r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5722938" y="2519363"/>
            <a:ext cx="2520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0">
                <a:solidFill>
                  <a:srgbClr val="D60093"/>
                </a:solidFill>
              </a:rPr>
              <a:t>人有悲欢离合，月有阴晴圆缺，此事古难全。</a:t>
            </a:r>
          </a:p>
        </p:txBody>
      </p:sp>
      <p:sp>
        <p:nvSpPr>
          <p:cNvPr id="124942" name="Text Box 14"/>
          <p:cNvSpPr txBox="1">
            <a:spLocks noChangeArrowheads="1"/>
          </p:cNvSpPr>
          <p:nvPr/>
        </p:nvSpPr>
        <p:spPr bwMode="auto">
          <a:xfrm>
            <a:off x="4835525" y="4551363"/>
            <a:ext cx="4319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0">
                <a:solidFill>
                  <a:srgbClr val="D60093"/>
                </a:solidFill>
              </a:rPr>
              <a:t>这首词表达了诗人旷达的胸襟和对亲人的怀念。</a:t>
            </a:r>
          </a:p>
        </p:txBody>
      </p:sp>
      <p:sp>
        <p:nvSpPr>
          <p:cNvPr id="11273" name="Text Box 15"/>
          <p:cNvSpPr txBox="1">
            <a:spLocks noChangeArrowheads="1"/>
          </p:cNvSpPr>
          <p:nvPr/>
        </p:nvSpPr>
        <p:spPr bwMode="auto">
          <a:xfrm>
            <a:off x="8367713" y="6242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zh-CN" altLang="zh-CN" b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20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/>
      <p:bldP spid="124932" grpId="0"/>
      <p:bldP spid="124934" grpId="0"/>
      <p:bldP spid="124935" grpId="0"/>
      <p:bldP spid="124936" grpId="0"/>
      <p:bldP spid="1249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11213" y="444500"/>
            <a:ext cx="8153400" cy="1112838"/>
          </a:xfrm>
        </p:spPr>
        <p:txBody>
          <a:bodyPr/>
          <a:lstStyle/>
          <a:p>
            <a:pPr algn="l" eaLnBrk="1" hangingPunct="1"/>
            <a:r>
              <a:rPr lang="zh-CN" altLang="en-US" sz="4800" smtClean="0">
                <a:ea typeface="华文行楷" pitchFamily="2" charset="-122"/>
              </a:rPr>
              <a:t>诗  意  赏  析     </a:t>
            </a:r>
            <a:r>
              <a:rPr lang="zh-CN" altLang="en-US" sz="2400" smtClean="0">
                <a:ea typeface="华文行楷" pitchFamily="2" charset="-122"/>
              </a:rPr>
              <a:t>思想感情    名句赏析</a:t>
            </a:r>
          </a:p>
        </p:txBody>
      </p:sp>
      <p:sp>
        <p:nvSpPr>
          <p:cNvPr id="14950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12775" y="2198688"/>
            <a:ext cx="7845425" cy="3670300"/>
          </a:xfrm>
          <a:solidFill>
            <a:schemeClr val="bg1">
              <a:alpha val="69000"/>
            </a:schemeClr>
          </a:solidFill>
        </p:spPr>
        <p:txBody>
          <a:bodyPr/>
          <a:lstStyle/>
          <a:p>
            <a:pPr marL="609600" indent="-609600" eaLnBrk="1" hangingPunct="1">
              <a:spcBef>
                <a:spcPct val="50000"/>
              </a:spcBef>
              <a:buFont typeface="Wingdings" pitchFamily="2" charset="2"/>
              <a:buChar char="|"/>
              <a:defRPr/>
            </a:pPr>
            <a:r>
              <a:rPr lang="zh-CN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下阕先写亲人不能团聚的惆怅，接着表现词人由心中有所郁结，到心胸开阔，作达观之想，最后唱出放达宽慰之语。</a:t>
            </a:r>
          </a:p>
          <a:p>
            <a:pPr marL="609600" indent="-609600" eaLnBrk="1" hangingPunct="1">
              <a:spcBef>
                <a:spcPct val="50000"/>
              </a:spcBef>
              <a:buFont typeface="Wingdings" pitchFamily="2" charset="2"/>
              <a:buChar char="|"/>
              <a:defRPr/>
            </a:pPr>
            <a:r>
              <a:rPr lang="zh-CN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这两句是说，惟愿（兄弟）彼此珍重，在远别的时光中共赏中秋美好的月色。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shufa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647700"/>
            <a:ext cx="9156700" cy="5618163"/>
          </a:xfrm>
          <a:prstGeom prst="rect">
            <a:avLst/>
          </a:prstGeom>
          <a:noFill/>
          <a:ln w="76200" cmpd="tri">
            <a:solidFill>
              <a:srgbClr val="EBDDC3"/>
            </a:solidFill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790575" y="981075"/>
            <a:ext cx="7597775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⒈ 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词人酒酣之时，对着皎洁的月亮，所产生的</a:t>
            </a:r>
            <a:b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遐思的句子：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⒉ 隐含了作者弃绝人间，另觅家园的心曲的句</a:t>
            </a:r>
            <a:b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子：</a:t>
            </a:r>
            <a:r>
              <a:rPr kumimoji="1" lang="zh-CN" altLang="en-US" sz="2800" u="sng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               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⒊ 暗示中秋之夜月色的明丽，夜气的清寒，又</a:t>
            </a:r>
            <a:b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透露了作者对人间终不忍弃绝的复杂心情的　</a:t>
            </a:r>
            <a:b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　 句子：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en-US" altLang="zh-CN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2101850" y="2046288"/>
            <a:ext cx="4451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明月几时有？把酒问青天。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2160588" y="3573463"/>
            <a:ext cx="51450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我欲乘风归去。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2160588" y="5646738"/>
            <a:ext cx="51482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又恐琼楼玉宇，高处不胜寒。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458788" y="404813"/>
            <a:ext cx="18097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华康简黑" pitchFamily="49" charset="-122"/>
              </a:rPr>
              <a:t>理解填空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autoUpdateAnimBg="0"/>
      <p:bldP spid="79876" grpId="0" autoUpdateAnimBg="0"/>
      <p:bldP spid="7987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539750" y="827088"/>
            <a:ext cx="8101013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⒋ 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表现地位、业绩超出常人时寂寞孤独心声的句</a:t>
            </a:r>
            <a:b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子：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⒌ 顾影而舞，不如身在人间句子：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 u="sng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⒍ 表明夜深而离情正浓：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⒎ 词人问天句：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1776413" y="2924175"/>
            <a:ext cx="4451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起舞弄清影，何似在人间。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619250" y="3933825"/>
            <a:ext cx="46339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CN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</a:t>
            </a: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转朱阁，低绮户，照无眠。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042988" y="6156325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kumimoji="1" lang="zh-CN" altLang="zh-CN" sz="4000" b="0">
              <a:latin typeface="Times New Roman" pitchFamily="18" charset="0"/>
            </a:endParaRP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1817688" y="1916113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高处不胜寒。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1776413" y="4941888"/>
            <a:ext cx="4451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明月几时有？把酒问青天。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utoUpdateAnimBg="0"/>
      <p:bldP spid="80901" grpId="0" autoUpdateAnimBg="0"/>
      <p:bldP spid="80904" grpId="0" autoUpdateAnimBg="0"/>
      <p:bldP spid="8090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95288" y="360363"/>
            <a:ext cx="9144000" cy="573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defRPr/>
            </a:pPr>
            <a:endParaRPr kumimoji="1" lang="en-US" altLang="zh-CN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⒏ 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问月句：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⒐ 问自己句：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  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⒑ 因思念亲人而夜不成寐：</a:t>
            </a:r>
            <a:endParaRPr kumimoji="1" lang="zh-CN" altLang="en-US" sz="2800" u="sng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⒒ 下片中含有人生哲理句：</a:t>
            </a:r>
            <a:endParaRPr kumimoji="1" lang="zh-CN" altLang="en-US" sz="2800" u="sng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 u="sng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⒓ 此事古难全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“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此事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”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指：</a:t>
            </a:r>
            <a:endParaRPr kumimoji="1" lang="zh-CN" altLang="en-US" sz="2800" u="sng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 u="sng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                            </a:t>
            </a: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1624013" y="5502275"/>
            <a:ext cx="5162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人有悲欢离合，</a:t>
            </a: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华康简黑" pitchFamily="49" charset="-122"/>
              </a:rPr>
              <a:t>月有阴晴圆缺。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1619250" y="2420938"/>
            <a:ext cx="4806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不知天上宫阙，今夕是何年。</a:t>
            </a: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1673225" y="3500438"/>
            <a:ext cx="4451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转朱阁，低绮户，照无眠。</a:t>
            </a:r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1649413" y="4494213"/>
            <a:ext cx="7296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人有悲欢离合，</a:t>
            </a: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华康简黑" pitchFamily="49" charset="-122"/>
              </a:rPr>
              <a:t>月有阴晴圆缺，此事古难全。</a:t>
            </a:r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1619250" y="1412875"/>
            <a:ext cx="4806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不应有恨，何事长向别时圆？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  <p:bldP spid="81928" grpId="0" autoUpdateAnimBg="0"/>
      <p:bldP spid="81929" grpId="0" autoUpdateAnimBg="0"/>
      <p:bldP spid="81930" grpId="0"/>
      <p:bldP spid="8193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395288" y="738188"/>
            <a:ext cx="7921625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⒔ 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表达词人豁达胸襟句：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⒕ 怀念亲人（或对子由说的话、在美好想象中得</a:t>
            </a:r>
            <a:b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到人生慰藉）句：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⒖ 道尽千载离人心愿句：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⒗ 词人对美好生活的追求：</a:t>
            </a: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1619250" y="1268413"/>
            <a:ext cx="86058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人有悲欢离合，月有阴晴圆缺，此事古难全。</a:t>
            </a: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1655763" y="2838450"/>
            <a:ext cx="4451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但愿人长久，千里共婵娟。</a:t>
            </a: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1655763" y="3860800"/>
            <a:ext cx="4451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但愿人长久，千里共婵娟。</a:t>
            </a:r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1655763" y="4926013"/>
            <a:ext cx="2673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我欲乘风归去。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0" grpId="0" autoUpdateAnimBg="0"/>
      <p:bldP spid="82951" grpId="0" autoUpdateAnimBg="0"/>
      <p:bldP spid="82952" grpId="0" autoUpdateAnimBg="0"/>
      <p:bldP spid="8295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323850" y="703263"/>
            <a:ext cx="7704138" cy="470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⒘ 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写诗人向往天上，但又觉得天上不如人间温</a:t>
            </a:r>
            <a:b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暖的句子：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 u="sng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           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⒙ 直接写怀子由的句子：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⒚ 本词名句：</a:t>
            </a:r>
          </a:p>
          <a:p>
            <a:pPr eaLnBrk="1" hangingPunct="1">
              <a:lnSpc>
                <a:spcPct val="120000"/>
              </a:lnSpc>
              <a:defRPr/>
            </a:pP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华康简黑" pitchFamily="49" charset="-122"/>
              <a:ea typeface="华康简黑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⒛ 从谢庄</a:t>
            </a:r>
            <a:r>
              <a:rPr kumimoji="1"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月赋</a:t>
            </a:r>
            <a:r>
              <a:rPr kumimoji="1"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  <a:r>
              <a:rPr kumimoji="1"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“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隔千里兮共明月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”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蜕变而</a:t>
            </a:r>
            <a:b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来，道尽千载离人之心的句子：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619250" y="1762125"/>
            <a:ext cx="72961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华康简黑" pitchFamily="49" charset="-122"/>
              </a:rPr>
              <a:t>我欲乘风归去，</a:t>
            </a: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又恐琼楼玉宇，高处不胜寒。</a:t>
            </a:r>
          </a:p>
          <a:p>
            <a:pPr eaLnBrk="1" hangingPunct="1">
              <a:defRPr/>
            </a:pPr>
            <a:endParaRPr kumimoji="1" lang="en-US" altLang="zh-CN" sz="2800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华康简黑" pitchFamily="49" charset="-122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619250" y="2781300"/>
            <a:ext cx="68405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但愿人长久，千里共婵娟。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1633538" y="3846513"/>
            <a:ext cx="4451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但愿人长久，千里共婵娟。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1692275" y="5445125"/>
            <a:ext cx="4451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8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但愿人长久，千里共婵娟。</a:t>
            </a:r>
          </a:p>
          <a:p>
            <a:pPr eaLnBrk="1" hangingPunct="1">
              <a:defRPr/>
            </a:pPr>
            <a:endParaRPr kumimoji="1" lang="en-US" altLang="zh-CN" sz="2800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华康简黑" pitchFamily="49" charset="-122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/>
      <p:bldP spid="83974" grpId="0"/>
      <p:bldP spid="83975" grpId="0"/>
      <p:bldP spid="8397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539750" y="908050"/>
            <a:ext cx="78486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21.</a:t>
            </a:r>
            <a:r>
              <a:rPr kumimoji="1"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诗中化用李白</a:t>
            </a:r>
            <a:r>
              <a:rPr kumimoji="1"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把酒问月</a:t>
            </a:r>
            <a:r>
              <a:rPr kumimoji="1"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  <a:r>
              <a:rPr kumimoji="1"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诗</a:t>
            </a:r>
            <a:r>
              <a:rPr kumimoji="1"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“</a:t>
            </a:r>
            <a:r>
              <a:rPr kumimoji="1"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青天有月来几时，我今停杯一问之</a:t>
            </a:r>
            <a:r>
              <a:rPr kumimoji="1"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”</a:t>
            </a:r>
            <a:r>
              <a:rPr kumimoji="1"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的句子：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339975" y="3068638"/>
            <a:ext cx="861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2800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明月几时有？把酒问青天。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242888" y="404813"/>
            <a:ext cx="9224962" cy="587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写月诗词拓展：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⒈ 举杯邀明月，对影成三人。                                                  </a:t>
            </a:r>
            <a:b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                    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——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李白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月下独酌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⒉ 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月下飞天镜，云生结海楼。                                            </a:t>
            </a:r>
            <a:b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                    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——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渡荆门送别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⒊ 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明月松间照，清泉石上流。                                      </a:t>
            </a:r>
            <a:b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                    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——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王维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山居秋暝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⒋ 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深林人不知，明月来相照。                                                  </a:t>
            </a:r>
            <a:b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                    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——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竹里馆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⒌ 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月落乌啼霜满天，江枫渔火对愁眠。                                      </a:t>
            </a:r>
            <a:b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                    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——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张继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枫桥夜泊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652463"/>
            <a:ext cx="194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>
                <a:ea typeface="隶书" pitchFamily="49" charset="-122"/>
              </a:rPr>
              <a:t>文学知识：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19050" y="1152525"/>
            <a:ext cx="6697663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2000" b="0">
                <a:latin typeface="隶书" pitchFamily="49" charset="-122"/>
                <a:ea typeface="隶书" pitchFamily="49" charset="-122"/>
              </a:rPr>
              <a:t>1</a:t>
            </a:r>
            <a:r>
              <a:rPr lang="en-US" altLang="zh-CN" sz="2000">
                <a:latin typeface="隶书" pitchFamily="49" charset="-122"/>
                <a:ea typeface="隶书" pitchFamily="49" charset="-122"/>
              </a:rPr>
              <a:t>.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词：又叫长短句，也有的又叫</a:t>
            </a:r>
            <a:r>
              <a:rPr lang="zh-CN" altLang="en-US" sz="2000">
                <a:ea typeface="隶书" pitchFamily="49" charset="-122"/>
              </a:rPr>
              <a:t>“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曲子词</a:t>
            </a:r>
            <a:r>
              <a:rPr lang="zh-CN" altLang="en-US" sz="2000">
                <a:ea typeface="隶书" pitchFamily="49" charset="-122"/>
              </a:rPr>
              <a:t>”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、</a:t>
            </a:r>
            <a:r>
              <a:rPr lang="zh-CN" altLang="en-US" sz="2000">
                <a:ea typeface="隶书" pitchFamily="49" charset="-122"/>
              </a:rPr>
              <a:t>“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乐府</a:t>
            </a:r>
            <a:r>
              <a:rPr lang="zh-CN" altLang="en-US" sz="2000">
                <a:ea typeface="隶书" pitchFamily="49" charset="-122"/>
              </a:rPr>
              <a:t>”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等、</a:t>
            </a:r>
          </a:p>
          <a:p>
            <a:pPr eaLnBrk="1" hangingPunct="1"/>
            <a:r>
              <a:rPr lang="zh-CN" altLang="en-US" sz="2000">
                <a:latin typeface="隶书" pitchFamily="49" charset="-122"/>
                <a:ea typeface="隶书" pitchFamily="49" charset="-122"/>
              </a:rPr>
              <a:t>词是古代适合合乐歌唱而产生的一种新诗体，</a:t>
            </a:r>
          </a:p>
          <a:p>
            <a:pPr eaLnBrk="1" hangingPunct="1"/>
            <a:r>
              <a:rPr lang="zh-CN" altLang="en-US" sz="2000">
                <a:latin typeface="隶书" pitchFamily="49" charset="-122"/>
                <a:ea typeface="隶书" pitchFamily="49" charset="-122"/>
              </a:rPr>
              <a:t>（即</a:t>
            </a:r>
            <a:r>
              <a:rPr lang="zh-CN" altLang="en-US" sz="2000">
                <a:ea typeface="隶书" pitchFamily="49" charset="-122"/>
              </a:rPr>
              <a:t>“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倚声填词</a:t>
            </a:r>
            <a:r>
              <a:rPr lang="zh-CN" altLang="en-US" sz="2000">
                <a:ea typeface="隶书" pitchFamily="49" charset="-122"/>
              </a:rPr>
              <a:t>”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）。</a:t>
            </a:r>
          </a:p>
          <a:p>
            <a:pPr eaLnBrk="1" hangingPunct="1"/>
            <a:r>
              <a:rPr lang="zh-CN" altLang="en-US" sz="2000">
                <a:latin typeface="隶书" pitchFamily="49" charset="-122"/>
                <a:ea typeface="隶书" pitchFamily="49" charset="-122"/>
              </a:rPr>
              <a:t> 每首词都有一个表示音乐的曲调名（曲牌），</a:t>
            </a:r>
          </a:p>
          <a:p>
            <a:pPr eaLnBrk="1" hangingPunct="1"/>
            <a:r>
              <a:rPr lang="zh-CN" altLang="en-US" sz="2000">
                <a:latin typeface="隶书" pitchFamily="49" charset="-122"/>
                <a:ea typeface="隶书" pitchFamily="49" charset="-122"/>
              </a:rPr>
              <a:t>它规定了可供演唱的词的音乐，也规定了作为歌词的</a:t>
            </a:r>
          </a:p>
          <a:p>
            <a:pPr eaLnBrk="1" hangingPunct="1"/>
            <a:r>
              <a:rPr lang="zh-CN" altLang="en-US" sz="2000">
                <a:ea typeface="隶书" pitchFamily="49" charset="-122"/>
              </a:rPr>
              <a:t>“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词</a:t>
            </a:r>
            <a:r>
              <a:rPr lang="zh-CN" altLang="en-US" sz="2000">
                <a:ea typeface="隶书" pitchFamily="49" charset="-122"/>
              </a:rPr>
              <a:t>”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的字数、句数、韵数、韵位等。大部分都分为片</a:t>
            </a:r>
          </a:p>
          <a:p>
            <a:pPr eaLnBrk="1" hangingPunct="1"/>
            <a:r>
              <a:rPr lang="zh-CN" altLang="en-US" sz="2000">
                <a:latin typeface="隶书" pitchFamily="49" charset="-122"/>
                <a:ea typeface="隶书" pitchFamily="49" charset="-122"/>
              </a:rPr>
              <a:t>（段），</a:t>
            </a:r>
            <a:r>
              <a:rPr lang="zh-CN" altLang="en-US" sz="2000">
                <a:ea typeface="隶书" pitchFamily="49" charset="-122"/>
              </a:rPr>
              <a:t>“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片</a:t>
            </a:r>
            <a:r>
              <a:rPr lang="zh-CN" altLang="en-US" sz="2000">
                <a:ea typeface="隶书" pitchFamily="49" charset="-122"/>
              </a:rPr>
              <a:t>”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也叫</a:t>
            </a:r>
            <a:r>
              <a:rPr lang="zh-CN" altLang="en-US" sz="2000">
                <a:ea typeface="隶书" pitchFamily="49" charset="-122"/>
              </a:rPr>
              <a:t>“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遍</a:t>
            </a:r>
            <a:r>
              <a:rPr lang="zh-CN" altLang="en-US" sz="2000">
                <a:ea typeface="隶书" pitchFamily="49" charset="-122"/>
              </a:rPr>
              <a:t>”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或</a:t>
            </a:r>
            <a:r>
              <a:rPr lang="zh-CN" altLang="en-US" sz="2000">
                <a:ea typeface="隶书" pitchFamily="49" charset="-122"/>
              </a:rPr>
              <a:t>“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阙</a:t>
            </a:r>
            <a:r>
              <a:rPr lang="en-US" altLang="zh-CN" sz="2000">
                <a:latin typeface="隶书" pitchFamily="49" charset="-122"/>
                <a:ea typeface="隶书" pitchFamily="49" charset="-122"/>
              </a:rPr>
              <a:t>"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，是音乐唱完一遍的意思。 </a:t>
            </a:r>
          </a:p>
          <a:p>
            <a:pPr eaLnBrk="1" hangingPunct="1"/>
            <a:r>
              <a:rPr lang="zh-CN" altLang="en-US" sz="2000">
                <a:latin typeface="隶书" pitchFamily="49" charset="-122"/>
                <a:ea typeface="隶书" pitchFamily="49" charset="-122"/>
              </a:rPr>
              <a:t>　　词概括乐调长短，分为小令、中调、长调（慢词）。 </a:t>
            </a:r>
          </a:p>
          <a:p>
            <a:pPr eaLnBrk="1" hangingPunct="1"/>
            <a:r>
              <a:rPr lang="zh-CN" altLang="en-US" sz="2000">
                <a:latin typeface="隶书" pitchFamily="49" charset="-122"/>
                <a:ea typeface="隶书" pitchFamily="49" charset="-122"/>
              </a:rPr>
              <a:t>　　词远在梁代时已有雏形，晚唐定型，盛于宋朝。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4498975"/>
            <a:ext cx="4537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000">
                <a:latin typeface="隶书" pitchFamily="49" charset="-122"/>
                <a:ea typeface="隶书" pitchFamily="49" charset="-122"/>
              </a:rPr>
              <a:t>2.</a:t>
            </a:r>
            <a:r>
              <a:rPr lang="zh-CN" altLang="en-US" sz="2000">
                <a:latin typeface="隶书" pitchFamily="49" charset="-122"/>
                <a:ea typeface="隶书" pitchFamily="49" charset="-122"/>
              </a:rPr>
              <a:t>小序：是交待了写作时间、背景，写作的缘由等这类说明性的文字。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575550" y="5667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zh-CN" altLang="zh-CN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1095375" y="6026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zh-CN" altLang="zh-CN" b="0"/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6711950" y="37941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zh-CN" altLang="zh-CN" b="0"/>
          </a:p>
        </p:txBody>
      </p:sp>
      <p:pic>
        <p:nvPicPr>
          <p:cNvPr id="3080" name="Picture 10" descr="003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 r="84" b="-14"/>
          <a:stretch>
            <a:fillRect/>
          </a:stretch>
        </p:blipFill>
        <p:spPr bwMode="auto">
          <a:xfrm>
            <a:off x="6678613" y="0"/>
            <a:ext cx="2465387" cy="6799263"/>
          </a:xfrm>
          <a:prstGeom prst="rect">
            <a:avLst/>
          </a:prstGeom>
          <a:noFill/>
          <a:ln w="57150" cmpd="thinThick">
            <a:solidFill>
              <a:srgbClr val="6666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541338" y="801688"/>
            <a:ext cx="9144000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⒍ 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烟笼寒水月笼沙，夜泊秦淮近酒家。                                                </a:t>
            </a:r>
            <a:b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                    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——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杜牧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泊秦淮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⒎ 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天街夜色凉如水，卧看牵牛织女星。                                                                                                                                                     </a:t>
            </a:r>
            <a:b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                    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——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杜牧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秋夕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⒏ 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秦时明月汉时关，万里长征人未还。                                          </a:t>
            </a:r>
            <a:b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　　　　　　　　　　　　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——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王昌龄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出塞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⒐ 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春花秋月何时了？往事知多少。                                            </a:t>
            </a:r>
            <a:b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　　　　　　　　　　　　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——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李煜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虞美人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⒑ 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今宵酒醒何处？杨柳岸晓风残月。                                         </a:t>
            </a:r>
            <a:b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</a:b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　　　　　　　　　　　　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康简黑" pitchFamily="49" charset="-122"/>
              </a:rPr>
              <a:t>——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柳永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《</a:t>
            </a:r>
            <a:r>
              <a:rPr kumimoji="1" lang="zh-CN" altLang="en-US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雨霖铃</a:t>
            </a:r>
            <a:r>
              <a:rPr kumimoji="1" lang="en-US" altLang="zh-CN" sz="28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》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kumimoji="1" lang="zh-CN" altLang="zh-CN" sz="2400" b="0">
              <a:latin typeface="Times New Roman" pitchFamily="18" charset="0"/>
            </a:endParaRPr>
          </a:p>
        </p:txBody>
      </p:sp>
      <p:pic>
        <p:nvPicPr>
          <p:cNvPr id="4099" name="Picture 3" descr="shusi2">
            <a:hlinkClick r:id="rId2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3" y="115888"/>
            <a:ext cx="4129087" cy="6629400"/>
          </a:xfrm>
          <a:prstGeom prst="rect">
            <a:avLst/>
          </a:prstGeom>
          <a:noFill/>
          <a:ln w="76200" cmpd="tri">
            <a:solidFill>
              <a:srgbClr val="660033"/>
            </a:solidFill>
            <a:miter lim="800000"/>
            <a:headEnd/>
            <a:tailEnd/>
          </a:ln>
        </p:spPr>
      </p:pic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4643438" y="577850"/>
            <a:ext cx="41148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en-US" altLang="zh-CN" sz="3200">
                <a:latin typeface="Times New Roman" pitchFamily="18" charset="0"/>
                <a:ea typeface="楷体_GB2312" pitchFamily="49" charset="-122"/>
              </a:rPr>
              <a:t>       </a:t>
            </a:r>
            <a:r>
              <a:rPr kumimoji="1" lang="zh-CN" altLang="en-US" sz="2800">
                <a:solidFill>
                  <a:srgbClr val="D60093"/>
                </a:solidFill>
                <a:latin typeface="Times New Roman" pitchFamily="18" charset="0"/>
                <a:ea typeface="楷体_GB2312" pitchFamily="49" charset="-122"/>
              </a:rPr>
              <a:t>苏轼，字子瞻，号东坡居士，四川眉山人。是北宋杰出的文学家和书画家。与父亲苏洵、弟弟苏辙并称为“三苏”。是“唐宋八大家”之一</a:t>
            </a:r>
            <a:r>
              <a:rPr kumimoji="1" lang="zh-CN" altLang="en-US" sz="3200">
                <a:solidFill>
                  <a:srgbClr val="D60093"/>
                </a:solidFill>
                <a:latin typeface="Times New Roman" pitchFamily="18" charset="0"/>
                <a:ea typeface="楷体_GB2312" pitchFamily="49" charset="-122"/>
              </a:rPr>
              <a:t>。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4716463" y="3167063"/>
            <a:ext cx="4114800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en-US" altLang="zh-CN" sz="3200">
                <a:latin typeface="Times New Roman" pitchFamily="18" charset="0"/>
                <a:ea typeface="楷体_GB2312" pitchFamily="49" charset="-122"/>
              </a:rPr>
              <a:t>      </a:t>
            </a:r>
            <a:r>
              <a:rPr kumimoji="1" lang="zh-CN" altLang="en-US" sz="2800">
                <a:solidFill>
                  <a:srgbClr val="0033CC"/>
                </a:solidFill>
                <a:latin typeface="Times New Roman" pitchFamily="18" charset="0"/>
                <a:ea typeface="楷体_GB2312" pitchFamily="49" charset="-122"/>
              </a:rPr>
              <a:t>写此词之时，他宦途失意贬官，心情抑郁。这时他的弟弟苏辙正在济南任职，兄弟俩已有七年多没见面了。这年中秋赏月，作者欢饮达旦，在醉意朦胧之中写下这首词。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09800" y="598805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3600">
                <a:solidFill>
                  <a:srgbClr val="0000CC"/>
                </a:solidFill>
                <a:latin typeface="华文新魏" pitchFamily="2" charset="-122"/>
                <a:ea typeface="华文新魏" pitchFamily="2" charset="-122"/>
              </a:rPr>
              <a:t>苏    轼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utoUpdateAnimBg="0"/>
      <p:bldP spid="10445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3154363" y="479425"/>
            <a:ext cx="30241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zh-CN" altLang="en-US" sz="44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水调歌头</a:t>
            </a:r>
          </a:p>
        </p:txBody>
      </p:sp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3902075" y="1196975"/>
            <a:ext cx="1390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zh-CN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苏轼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0" y="1698625"/>
            <a:ext cx="960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    </a:t>
            </a:r>
            <a:r>
              <a:rPr kumimoji="1" lang="zh-CN" altLang="en-US" sz="28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康简黑" pitchFamily="49" charset="-122"/>
                <a:ea typeface="华康简黑" pitchFamily="49" charset="-122"/>
              </a:rPr>
              <a:t>丙辰中秋，欢饮达旦，大醉，作此篇，兼怀子由。</a:t>
            </a: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706438" y="2349500"/>
            <a:ext cx="792162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en-US" altLang="zh-CN" sz="3200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   </a:t>
            </a:r>
            <a:r>
              <a:rPr kumimoji="1" lang="zh-CN" altLang="en-US" sz="3200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明月几时有？把酒问青天。不知天上宫阙，今夕是何年。我欲乘风归去，又恐琼楼玉宇，高处不胜寒。起舞弄清影，何似在人间。</a:t>
            </a:r>
          </a:p>
          <a:p>
            <a:pPr eaLnBrk="1" hangingPunct="1">
              <a:defRPr/>
            </a:pPr>
            <a:r>
              <a:rPr kumimoji="1" lang="zh-CN" altLang="en-US" sz="3200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   转朱阁，低绮户，照无眠。不应有恨，何事长向别时圆？人有悲欢离合，月有阴晴圆缺，此事古难全。但愿人长久，千里共婵娟。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笔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5825" y="5108575"/>
            <a:ext cx="16764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88950" y="685800"/>
            <a:ext cx="469265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zh-CN" altLang="en-US" sz="4400">
                <a:solidFill>
                  <a:srgbClr val="3333CC"/>
                </a:solidFill>
                <a:latin typeface="Times New Roman" pitchFamily="18" charset="0"/>
                <a:ea typeface="幼圆" pitchFamily="49" charset="-122"/>
              </a:rPr>
              <a:t>给下列蓝字注音：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7950" y="1873250"/>
            <a:ext cx="3652838" cy="3416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US" altLang="zh-CN" sz="2400" b="0">
                <a:latin typeface="Times New Roman" pitchFamily="18" charset="0"/>
              </a:rPr>
              <a:t>         </a:t>
            </a:r>
            <a:r>
              <a:rPr kumimoji="1" lang="en-US" altLang="zh-CN" sz="3600">
                <a:latin typeface="Times New Roman" pitchFamily="18" charset="0"/>
              </a:rPr>
              <a:t>1.</a:t>
            </a:r>
            <a:r>
              <a:rPr kumimoji="1" lang="zh-CN" altLang="en-US" sz="3600">
                <a:latin typeface="Times New Roman" pitchFamily="18" charset="0"/>
              </a:rPr>
              <a:t>宫</a:t>
            </a:r>
            <a:r>
              <a:rPr kumimoji="1" lang="zh-CN" altLang="en-US" sz="3600">
                <a:solidFill>
                  <a:srgbClr val="3333CC"/>
                </a:solidFill>
                <a:latin typeface="Times New Roman" pitchFamily="18" charset="0"/>
              </a:rPr>
              <a:t>阙   </a:t>
            </a:r>
            <a:r>
              <a:rPr kumimoji="1" lang="zh-CN" altLang="en-US" sz="3600">
                <a:latin typeface="Times New Roman" pitchFamily="18" charset="0"/>
              </a:rPr>
              <a:t>  </a:t>
            </a:r>
          </a:p>
          <a:p>
            <a:pPr algn="ctr" eaLnBrk="1" hangingPunct="1"/>
            <a:r>
              <a:rPr kumimoji="1" lang="zh-CN" altLang="en-US" sz="3600">
                <a:latin typeface="Times New Roman" pitchFamily="18" charset="0"/>
              </a:rPr>
              <a:t>          </a:t>
            </a:r>
            <a:r>
              <a:rPr kumimoji="1" lang="en-US" altLang="zh-CN" sz="3600">
                <a:latin typeface="Times New Roman" pitchFamily="18" charset="0"/>
              </a:rPr>
              <a:t>2 .</a:t>
            </a:r>
            <a:r>
              <a:rPr kumimoji="1" lang="zh-CN" altLang="en-US" sz="3600">
                <a:solidFill>
                  <a:srgbClr val="3333CC"/>
                </a:solidFill>
                <a:latin typeface="Times New Roman" pitchFamily="18" charset="0"/>
              </a:rPr>
              <a:t>琼</a:t>
            </a:r>
            <a:r>
              <a:rPr kumimoji="1" lang="zh-CN" altLang="en-US" sz="3600">
                <a:latin typeface="Times New Roman" pitchFamily="18" charset="0"/>
              </a:rPr>
              <a:t>楼玉宇</a:t>
            </a:r>
          </a:p>
          <a:p>
            <a:pPr algn="ctr" eaLnBrk="1" hangingPunct="1"/>
            <a:r>
              <a:rPr kumimoji="1" lang="en-US" altLang="zh-CN" sz="3600">
                <a:latin typeface="Times New Roman" pitchFamily="18" charset="0"/>
              </a:rPr>
              <a:t>3.</a:t>
            </a:r>
            <a:r>
              <a:rPr kumimoji="1" lang="zh-CN" altLang="en-US" sz="3600">
                <a:latin typeface="Times New Roman" pitchFamily="18" charset="0"/>
              </a:rPr>
              <a:t>朱</a:t>
            </a:r>
            <a:r>
              <a:rPr kumimoji="1" lang="zh-CN" altLang="en-US" sz="3600">
                <a:solidFill>
                  <a:srgbClr val="3333CC"/>
                </a:solidFill>
                <a:latin typeface="Times New Roman" pitchFamily="18" charset="0"/>
              </a:rPr>
              <a:t>阁</a:t>
            </a:r>
          </a:p>
          <a:p>
            <a:pPr algn="ctr" eaLnBrk="1" hangingPunct="1"/>
            <a:r>
              <a:rPr kumimoji="1" lang="en-US" altLang="zh-CN" sz="3600">
                <a:latin typeface="Times New Roman" pitchFamily="18" charset="0"/>
              </a:rPr>
              <a:t>4.</a:t>
            </a:r>
            <a:r>
              <a:rPr kumimoji="1" lang="zh-CN" altLang="en-US" sz="3600">
                <a:solidFill>
                  <a:srgbClr val="3333CC"/>
                </a:solidFill>
                <a:latin typeface="Times New Roman" pitchFamily="18" charset="0"/>
              </a:rPr>
              <a:t>绮</a:t>
            </a:r>
            <a:r>
              <a:rPr kumimoji="1" lang="zh-CN" altLang="en-US" sz="3600">
                <a:latin typeface="Times New Roman" pitchFamily="18" charset="0"/>
              </a:rPr>
              <a:t>户</a:t>
            </a:r>
          </a:p>
          <a:p>
            <a:pPr algn="ctr" eaLnBrk="1" hangingPunct="1"/>
            <a:r>
              <a:rPr kumimoji="1" lang="en-US" altLang="zh-CN" sz="3600">
                <a:latin typeface="Times New Roman" pitchFamily="18" charset="0"/>
              </a:rPr>
              <a:t>5.</a:t>
            </a:r>
            <a:r>
              <a:rPr kumimoji="1" lang="zh-CN" altLang="en-US" sz="3600">
                <a:latin typeface="Times New Roman" pitchFamily="18" charset="0"/>
              </a:rPr>
              <a:t>无</a:t>
            </a:r>
            <a:r>
              <a:rPr kumimoji="1" lang="zh-CN" altLang="en-US" sz="3600">
                <a:solidFill>
                  <a:srgbClr val="3333CC"/>
                </a:solidFill>
                <a:latin typeface="Times New Roman" pitchFamily="18" charset="0"/>
              </a:rPr>
              <a:t>眠</a:t>
            </a:r>
          </a:p>
          <a:p>
            <a:pPr algn="ctr" eaLnBrk="1" hangingPunct="1"/>
            <a:r>
              <a:rPr kumimoji="1" lang="zh-CN" altLang="en-US" sz="3600">
                <a:latin typeface="Times New Roman" pitchFamily="18" charset="0"/>
              </a:rPr>
              <a:t>     </a:t>
            </a:r>
            <a:r>
              <a:rPr kumimoji="1" lang="en-US" altLang="zh-CN" sz="3600">
                <a:latin typeface="Times New Roman" pitchFamily="18" charset="0"/>
              </a:rPr>
              <a:t>6.</a:t>
            </a:r>
            <a:r>
              <a:rPr kumimoji="1" lang="zh-CN" altLang="en-US" sz="3600">
                <a:solidFill>
                  <a:srgbClr val="3333CC"/>
                </a:solidFill>
                <a:latin typeface="Times New Roman" pitchFamily="18" charset="0"/>
              </a:rPr>
              <a:t>婵娟</a:t>
            </a:r>
            <a:r>
              <a:rPr kumimoji="1" lang="zh-CN" altLang="en-US" sz="2400">
                <a:solidFill>
                  <a:srgbClr val="3333CC"/>
                </a:solidFill>
                <a:latin typeface="Times New Roman" pitchFamily="18" charset="0"/>
              </a:rPr>
              <a:t>  </a:t>
            </a:r>
            <a:r>
              <a:rPr kumimoji="1" lang="zh-CN" altLang="en-US" sz="2400">
                <a:latin typeface="Times New Roman" pitchFamily="18" charset="0"/>
              </a:rPr>
              <a:t>     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5146675" y="1873250"/>
            <a:ext cx="873125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US" altLang="zh-CN" sz="3600">
                <a:solidFill>
                  <a:srgbClr val="3333CC"/>
                </a:solidFill>
                <a:latin typeface="Times New Roman" pitchFamily="18" charset="0"/>
              </a:rPr>
              <a:t>qūe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5181600" y="2438400"/>
            <a:ext cx="1154113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US" altLang="zh-CN" sz="3200">
                <a:solidFill>
                  <a:srgbClr val="3333CC"/>
                </a:solidFill>
                <a:latin typeface="Times New Roman" pitchFamily="18" charset="0"/>
              </a:rPr>
              <a:t>qióng</a:t>
            </a: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5251450" y="2940050"/>
            <a:ext cx="6159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US" altLang="zh-CN" sz="3600">
                <a:solidFill>
                  <a:srgbClr val="3333CC"/>
                </a:solidFill>
                <a:latin typeface="Times New Roman" pitchFamily="18" charset="0"/>
              </a:rPr>
              <a:t>gé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5257800" y="3549650"/>
            <a:ext cx="669925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US" altLang="zh-CN" sz="3600">
                <a:solidFill>
                  <a:srgbClr val="3333CC"/>
                </a:solidFill>
                <a:latin typeface="Times New Roman" pitchFamily="18" charset="0"/>
              </a:rPr>
              <a:t>qǐ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5260975" y="4191000"/>
            <a:ext cx="1063625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US" altLang="zh-CN" sz="3200">
                <a:solidFill>
                  <a:srgbClr val="3333CC"/>
                </a:solidFill>
                <a:latin typeface="Times New Roman" pitchFamily="18" charset="0"/>
              </a:rPr>
              <a:t>mián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5289550" y="4678363"/>
            <a:ext cx="233045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US" altLang="zh-CN" sz="3200">
                <a:solidFill>
                  <a:srgbClr val="3333CC"/>
                </a:solidFill>
                <a:latin typeface="Times New Roman" pitchFamily="18" charset="0"/>
              </a:rPr>
              <a:t>Chán    juān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1" grpId="0" autoUpdateAnimBg="0"/>
      <p:bldP spid="147462" grpId="0" autoUpdateAnimBg="0"/>
      <p:bldP spid="147463" grpId="0" autoUpdateAnimBg="0"/>
      <p:bldP spid="147464" grpId="0" autoUpdateAnimBg="0"/>
      <p:bldP spid="147465" grpId="0" autoUpdateAnimBg="0"/>
      <p:bldP spid="14746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87338" y="838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latin typeface="Times New Roman" pitchFamily="18" charset="0"/>
              </a:rPr>
              <a:t>把酒</a:t>
            </a:r>
          </a:p>
        </p:txBody>
      </p:sp>
      <p:sp>
        <p:nvSpPr>
          <p:cNvPr id="142339" name="Text Box 3"/>
          <p:cNvSpPr txBox="1">
            <a:spLocks noChangeArrowheads="1"/>
          </p:cNvSpPr>
          <p:nvPr/>
        </p:nvSpPr>
        <p:spPr bwMode="auto">
          <a:xfrm>
            <a:off x="2338388" y="8382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</a:rPr>
              <a:t>端起酒杯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7338" y="146208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latin typeface="Times New Roman" pitchFamily="18" charset="0"/>
              </a:rPr>
              <a:t>琼楼玉宇</a:t>
            </a:r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2338388" y="14605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</a:rPr>
              <a:t>美玉砌成的宫殿，这儿是指想象中的月宫。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87338" y="268128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latin typeface="Times New Roman" pitchFamily="18" charset="0"/>
              </a:rPr>
              <a:t>不胜</a:t>
            </a:r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2338388" y="2679700"/>
            <a:ext cx="632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</a:rPr>
              <a:t>经受不住。   胜：能承担，经得起  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87338" y="3290888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latin typeface="Times New Roman" pitchFamily="18" charset="0"/>
              </a:rPr>
              <a:t>起舞弄轻影</a:t>
            </a:r>
          </a:p>
        </p:txBody>
      </p:sp>
      <p:sp>
        <p:nvSpPr>
          <p:cNvPr id="142345" name="Text Box 9"/>
          <p:cNvSpPr txBox="1">
            <a:spLocks noChangeArrowheads="1"/>
          </p:cNvSpPr>
          <p:nvPr/>
        </p:nvSpPr>
        <p:spPr bwMode="auto">
          <a:xfrm>
            <a:off x="2338388" y="32893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solidFill>
                  <a:schemeClr val="tx2"/>
                </a:solidFill>
                <a:latin typeface="" charset="0"/>
              </a:rPr>
              <a:t>起舞翩翩玩赏着月下清影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87338" y="53340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latin typeface="Times New Roman" pitchFamily="18" charset="0"/>
              </a:rPr>
              <a:t>无眠</a:t>
            </a:r>
          </a:p>
        </p:txBody>
      </p:sp>
      <p:sp>
        <p:nvSpPr>
          <p:cNvPr id="142347" name="Text Box 11"/>
          <p:cNvSpPr txBox="1">
            <a:spLocks noChangeArrowheads="1"/>
          </p:cNvSpPr>
          <p:nvPr/>
        </p:nvSpPr>
        <p:spPr bwMode="auto">
          <a:xfrm>
            <a:off x="2338388" y="5332413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</a:rPr>
              <a:t>不能入睡的人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87338" y="59578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latin typeface="Times New Roman" pitchFamily="18" charset="0"/>
              </a:rPr>
              <a:t>何事长向别时圆</a:t>
            </a:r>
          </a:p>
        </p:txBody>
      </p:sp>
      <p:sp>
        <p:nvSpPr>
          <p:cNvPr id="142349" name="Text Box 13"/>
          <p:cNvSpPr txBox="1">
            <a:spLocks noChangeArrowheads="1"/>
          </p:cNvSpPr>
          <p:nvPr/>
        </p:nvSpPr>
        <p:spPr bwMode="auto">
          <a:xfrm>
            <a:off x="3200400" y="5954713"/>
            <a:ext cx="579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</a:rPr>
              <a:t>为什么老趁着别人离别的时候圆呢？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211138" y="287338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4000">
                <a:solidFill>
                  <a:schemeClr val="hlink"/>
                </a:solidFill>
                <a:latin typeface="Times New Roman" pitchFamily="18" charset="0"/>
                <a:ea typeface="隶书" pitchFamily="49" charset="-122"/>
              </a:rPr>
              <a:t>检查字词预习：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87338" y="20716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latin typeface="Tahoma" pitchFamily="34" charset="0"/>
              </a:rPr>
              <a:t>归去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2338388" y="20716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solidFill>
                  <a:schemeClr val="tx2"/>
                </a:solidFill>
                <a:latin typeface="Tahoma" pitchFamily="34" charset="0"/>
              </a:rPr>
              <a:t>回到天上去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87338" y="3976688"/>
            <a:ext cx="175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latin typeface="Tahoma" pitchFamily="34" charset="0"/>
              </a:rPr>
              <a:t>何似</a:t>
            </a:r>
          </a:p>
        </p:txBody>
      </p:sp>
      <p:sp>
        <p:nvSpPr>
          <p:cNvPr id="142354" name="Text Box 18"/>
          <p:cNvSpPr txBox="1">
            <a:spLocks noChangeArrowheads="1"/>
          </p:cNvSpPr>
          <p:nvPr/>
        </p:nvSpPr>
        <p:spPr bwMode="auto">
          <a:xfrm>
            <a:off x="2338388" y="3976688"/>
            <a:ext cx="373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solidFill>
                  <a:schemeClr val="tx2"/>
                </a:solidFill>
                <a:latin typeface="Tahoma" pitchFamily="34" charset="0"/>
              </a:rPr>
              <a:t>哪像是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287338" y="46624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latin typeface="Tahoma" pitchFamily="34" charset="0"/>
              </a:rPr>
              <a:t>绮户</a:t>
            </a:r>
          </a:p>
        </p:txBody>
      </p:sp>
      <p:sp>
        <p:nvSpPr>
          <p:cNvPr id="142356" name="Text Box 20"/>
          <p:cNvSpPr txBox="1">
            <a:spLocks noChangeArrowheads="1"/>
          </p:cNvSpPr>
          <p:nvPr/>
        </p:nvSpPr>
        <p:spPr bwMode="auto">
          <a:xfrm>
            <a:off x="2338388" y="4670425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>
                <a:solidFill>
                  <a:schemeClr val="tx2"/>
                </a:solidFill>
                <a:latin typeface="Tahoma" pitchFamily="34" charset="0"/>
              </a:rPr>
              <a:t>雕花的窗户。绮（</a:t>
            </a:r>
            <a:r>
              <a:rPr kumimoji="1" lang="en-US" altLang="zh-CN" sz="2800" b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q</a:t>
            </a:r>
            <a:r>
              <a:rPr kumimoji="1" lang="en-US" altLang="zh-CN" sz="280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ǐ</a:t>
            </a:r>
            <a:r>
              <a:rPr kumimoji="1" lang="zh-CN" altLang="en-US" sz="280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）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autoUpdateAnimBg="0"/>
      <p:bldP spid="142341" grpId="0" autoUpdateAnimBg="0"/>
      <p:bldP spid="142343" grpId="0" autoUpdateAnimBg="0"/>
      <p:bldP spid="142345" grpId="0" autoUpdateAnimBg="0"/>
      <p:bldP spid="142347" grpId="0" autoUpdateAnimBg="0"/>
      <p:bldP spid="142349" grpId="0" autoUpdateAnimBg="0"/>
      <p:bldP spid="142352" grpId="0" autoUpdateAnimBg="0"/>
      <p:bldP spid="142354" grpId="0" autoUpdateAnimBg="0"/>
      <p:bldP spid="14235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cjhy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49300" y="1752600"/>
            <a:ext cx="76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1414463"/>
            <a:ext cx="91440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4400" b="0">
                <a:solidFill>
                  <a:srgbClr val="CC0066"/>
                </a:solidFill>
              </a:rPr>
              <a:t>       </a:t>
            </a:r>
            <a:r>
              <a:rPr lang="zh-CN" altLang="en-US" sz="4400" b="0">
                <a:solidFill>
                  <a:srgbClr val="CC0066"/>
                </a:solidFill>
              </a:rPr>
              <a:t>端起酒杯遥问青天，不知道月中宫殿，今晚该是哪一年。我本想驾着长风回到天宫去，又恐怕经不起那月中宫殿的高寒。 那么，就让我在人间的月光下翩翩起舞吧，那清朗的影子也随着人在舞动，此情此景，哪儿像是在人世间呢？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22313" y="560388"/>
            <a:ext cx="3657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5000" b="0">
                <a:solidFill>
                  <a:srgbClr val="3109F7"/>
                </a:solidFill>
                <a:ea typeface="黑体" pitchFamily="2" charset="-122"/>
              </a:rPr>
              <a:t>词文今译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33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36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6" name="渔舟唱晚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667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1981200" y="1600200"/>
            <a:ext cx="5751513" cy="3817938"/>
            <a:chOff x="1248" y="1008"/>
            <a:chExt cx="3623" cy="2405"/>
          </a:xfrm>
        </p:grpSpPr>
        <p:pic>
          <p:nvPicPr>
            <p:cNvPr id="9222" name="Picture 4" descr="0360b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72" y="1008"/>
              <a:ext cx="1799" cy="1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3" name="Picture 5" descr="云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48" y="2448"/>
              <a:ext cx="3456" cy="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0" y="765175"/>
            <a:ext cx="18183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zh-CN" altLang="zh-CN" b="0"/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257175" y="0"/>
            <a:ext cx="8636000" cy="754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4400" b="0">
                <a:solidFill>
                  <a:srgbClr val="CC0066"/>
                </a:solidFill>
              </a:rPr>
              <a:t>       </a:t>
            </a:r>
            <a:r>
              <a:rPr lang="zh-CN" altLang="en-US" sz="4400" b="0">
                <a:solidFill>
                  <a:srgbClr val="CC0066"/>
                </a:solidFill>
              </a:rPr>
              <a:t>月光照过朱红色的楼阁，低低地挂在雕花窗户上，照着里面睡不着的人。月亮啊，你跟人们该没有什么怨恨吧？为什么总是在人们离别的时候才又亮又圆呢！人世间有悲欢离合，月亮也有阴晴圆缺，这样的事从古以来就是难以十全十美的。只希望我们都能生活得平安长久，那么虽然相隔千里，也都能共赏明月的光辉了。</a:t>
            </a:r>
          </a:p>
          <a:p>
            <a:pPr eaLnBrk="1" hangingPunct="1"/>
            <a:endParaRPr lang="en-US" altLang="zh-CN" sz="4400" b="0">
              <a:solidFill>
                <a:srgbClr val="CC0066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43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438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0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457200" y="381000"/>
            <a:ext cx="35052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kumimoji="1" lang="zh-CN" altLang="en-US" sz="5400" i="1">
                <a:solidFill>
                  <a:srgbClr val="CC0000"/>
                </a:solidFill>
                <a:latin typeface="Times New Roman" pitchFamily="18" charset="0"/>
                <a:ea typeface="华文新魏" pitchFamily="2" charset="-122"/>
              </a:rPr>
              <a:t>思考讨论</a:t>
            </a:r>
            <a:r>
              <a:rPr kumimoji="1" lang="zh-CN" altLang="en-US" sz="5400" b="0">
                <a:solidFill>
                  <a:srgbClr val="A50021"/>
                </a:solidFill>
                <a:latin typeface="Times New Roman" pitchFamily="18" charset="0"/>
                <a:ea typeface="华文新魏" pitchFamily="2" charset="-122"/>
              </a:rPr>
              <a:t>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48000" y="2201863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kumimoji="1" lang="zh-CN" altLang="zh-CN" sz="2400" b="0">
              <a:latin typeface="Times New Roman" pitchFamily="18" charset="0"/>
            </a:endParaRPr>
          </a:p>
        </p:txBody>
      </p:sp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5181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en-US" altLang="zh-CN" sz="3200">
                <a:solidFill>
                  <a:srgbClr val="006600"/>
                </a:solidFill>
                <a:latin typeface="Times New Roman" pitchFamily="18" charset="0"/>
              </a:rPr>
              <a:t>1.</a:t>
            </a:r>
            <a:r>
              <a:rPr kumimoji="1" lang="zh-CN" altLang="en-US" sz="3200">
                <a:solidFill>
                  <a:srgbClr val="006600"/>
                </a:solidFill>
                <a:latin typeface="Times New Roman" pitchFamily="18" charset="0"/>
              </a:rPr>
              <a:t>词前小序，有何作用？</a:t>
            </a:r>
          </a:p>
        </p:txBody>
      </p:sp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1125538" y="2763838"/>
            <a:ext cx="5700712" cy="95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kumimoji="1" lang="en-US" altLang="zh-CN" sz="3200">
                <a:solidFill>
                  <a:srgbClr val="006600"/>
                </a:solidFill>
                <a:latin typeface="Times New Roman" pitchFamily="18" charset="0"/>
              </a:rPr>
              <a:t>2.</a:t>
            </a:r>
            <a:r>
              <a:rPr kumimoji="1" lang="zh-CN" altLang="en-US" sz="3200">
                <a:solidFill>
                  <a:srgbClr val="006600"/>
                </a:solidFill>
                <a:latin typeface="Times New Roman" pitchFamily="18" charset="0"/>
              </a:rPr>
              <a:t>“怀子由”体现于词中哪句？</a:t>
            </a:r>
          </a:p>
          <a:p>
            <a:pPr algn="ctr" eaLnBrk="1" hangingPunct="1"/>
            <a:endParaRPr kumimoji="1" lang="en-US" altLang="zh-CN" sz="2400" b="0">
              <a:latin typeface="Times New Roman" pitchFamily="18" charset="0"/>
            </a:endParaRPr>
          </a:p>
        </p:txBody>
      </p:sp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1066800" y="4238625"/>
            <a:ext cx="7878763" cy="954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kumimoji="1" lang="en-US" altLang="zh-CN" sz="3200">
                <a:solidFill>
                  <a:srgbClr val="006600"/>
                </a:solidFill>
                <a:latin typeface="Times New Roman" pitchFamily="18" charset="0"/>
              </a:rPr>
              <a:t>3.</a:t>
            </a:r>
            <a:r>
              <a:rPr kumimoji="1" lang="zh-CN" altLang="en-US" sz="3200">
                <a:solidFill>
                  <a:srgbClr val="006600"/>
                </a:solidFill>
                <a:latin typeface="Times New Roman" pitchFamily="18" charset="0"/>
                <a:ea typeface="华文细黑" pitchFamily="2" charset="-122"/>
              </a:rPr>
              <a:t>词的上下阕主要写什么，两者联系何在？</a:t>
            </a:r>
            <a:endParaRPr kumimoji="1" lang="zh-CN" altLang="en-US" sz="3200">
              <a:solidFill>
                <a:srgbClr val="006600"/>
              </a:solidFill>
              <a:latin typeface="Times New Roman" pitchFamily="18" charset="0"/>
            </a:endParaRPr>
          </a:p>
          <a:p>
            <a:pPr algn="ctr" eaLnBrk="1" hangingPunct="1"/>
            <a:endParaRPr kumimoji="1" lang="en-US" altLang="zh-CN" sz="2400" b="0">
              <a:latin typeface="Times New Roman" pitchFamily="18" charset="0"/>
            </a:endParaRPr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1524000" y="2087563"/>
            <a:ext cx="5083175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zh-CN" altLang="en-US" sz="3200">
                <a:latin typeface="Times New Roman" pitchFamily="18" charset="0"/>
              </a:rPr>
              <a:t>述作词缘由（怀念子由）。</a:t>
            </a:r>
          </a:p>
        </p:txBody>
      </p:sp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1524000" y="3429000"/>
            <a:ext cx="507523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zh-CN" altLang="en-US" sz="3200">
                <a:latin typeface="Times New Roman" pitchFamily="18" charset="0"/>
              </a:rPr>
              <a:t>但愿人长久，千里共婵娟。</a:t>
            </a:r>
          </a:p>
        </p:txBody>
      </p:sp>
      <p:sp>
        <p:nvSpPr>
          <p:cNvPr id="148491" name="Text Box 11"/>
          <p:cNvSpPr txBox="1">
            <a:spLocks noChangeArrowheads="1"/>
          </p:cNvSpPr>
          <p:nvPr/>
        </p:nvSpPr>
        <p:spPr bwMode="auto">
          <a:xfrm>
            <a:off x="1333500" y="5010150"/>
            <a:ext cx="5195888" cy="2228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kumimoji="1" lang="zh-CN" altLang="en-US" sz="2800">
                <a:latin typeface="Times New Roman" pitchFamily="18" charset="0"/>
              </a:rPr>
              <a:t>上阙：望月（写景）    借景抒情</a:t>
            </a:r>
          </a:p>
          <a:p>
            <a:pPr algn="ctr" eaLnBrk="1" hangingPunct="1">
              <a:spcBef>
                <a:spcPct val="50000"/>
              </a:spcBef>
            </a:pPr>
            <a:r>
              <a:rPr kumimoji="1" lang="zh-CN" altLang="en-US" sz="2800">
                <a:latin typeface="Times New Roman" pitchFamily="18" charset="0"/>
              </a:rPr>
              <a:t>下阙：怀人（抒情）　情景交融</a:t>
            </a:r>
          </a:p>
          <a:p>
            <a:pPr algn="ctr" eaLnBrk="1" hangingPunct="1">
              <a:spcBef>
                <a:spcPct val="50000"/>
              </a:spcBef>
            </a:pPr>
            <a:r>
              <a:rPr kumimoji="1" lang="zh-CN" altLang="en-US" sz="2800">
                <a:latin typeface="Times New Roman" pitchFamily="18" charset="0"/>
              </a:rPr>
              <a:t>　</a:t>
            </a:r>
          </a:p>
          <a:p>
            <a:pPr algn="ctr" eaLnBrk="1" hangingPunct="1"/>
            <a:endParaRPr kumimoji="1" lang="en-US" altLang="zh-CN" sz="2800">
              <a:latin typeface="Times New Roman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14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14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14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4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autoUpdateAnimBg="0"/>
      <p:bldP spid="148485" grpId="0" autoUpdateAnimBg="0"/>
      <p:bldP spid="148487" grpId="0" autoUpdateAnimBg="0"/>
      <p:bldP spid="148488" grpId="0" autoUpdateAnimBg="0"/>
      <p:bldP spid="148489" grpId="0" autoUpdateAnimBg="0"/>
      <p:bldP spid="148490" grpId="0" autoUpdateAnimBg="0"/>
      <p:bldP spid="148491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</TotalTime>
  <Words>1689</Words>
  <PresentationFormat>全屏显示(4:3)</PresentationFormat>
  <Paragraphs>147</Paragraphs>
  <Slides>20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6" baseType="lpstr">
      <vt:lpstr>Arial</vt:lpstr>
      <vt:lpstr>宋体</vt:lpstr>
      <vt:lpstr>Wingdings</vt:lpstr>
      <vt:lpstr>Calibri</vt:lpstr>
      <vt:lpstr>黑体</vt:lpstr>
      <vt:lpstr>隶书</vt:lpstr>
      <vt:lpstr>Times New Roman</vt:lpstr>
      <vt:lpstr>楷体_GB2312</vt:lpstr>
      <vt:lpstr>华文新魏</vt:lpstr>
      <vt:lpstr>华康简黑</vt:lpstr>
      <vt:lpstr>幼圆</vt:lpstr>
      <vt:lpstr>_x000b__x000c_</vt:lpstr>
      <vt:lpstr>Tahoma</vt:lpstr>
      <vt:lpstr>华文细黑</vt:lpstr>
      <vt:lpstr>华文行楷</vt:lpstr>
      <vt:lpstr>Office 主题</vt:lpstr>
      <vt:lpstr>   水 调 歌 头 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诗  意  赏  析     思想感情    名句赏析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2005-02-25T07:01:56Z</dcterms:created>
  <dcterms:modified xsi:type="dcterms:W3CDTF">2015-02-01T00:49:44Z</dcterms:modified>
</cp:coreProperties>
</file>